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42" r:id="rId14"/>
    <p:sldId id="343" r:id="rId15"/>
    <p:sldId id="345" r:id="rId16"/>
    <p:sldId id="344" r:id="rId17"/>
    <p:sldId id="346" r:id="rId18"/>
    <p:sldId id="347" r:id="rId19"/>
    <p:sldId id="348"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Lst>
  <p:sldSz cx="12192000" cy="6858000"/>
  <p:notesSz cx="6858000" cy="9144000"/>
  <p:embeddedFontLst>
    <p:embeddedFont>
      <p:font typeface="Cambria" panose="02040503050406030204" pitchFamily="18"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8"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46951e7b1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2646951e7b1_0_6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646951e7b1_0_6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yimagesearch.com/2021/05/12/image-gradients-with-opencv-sobel-and-schar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 y+1) - I(x, y-1)</a:t>
            </a:r>
          </a:p>
          <a:p>
            <a:pPr marL="50800" indent="0">
              <a:buNone/>
            </a:pPr>
            <a:r>
              <a:rPr lang="en-US" sz="1500" b="1" dirty="0"/>
              <a:t>Gradient in Y:</a:t>
            </a:r>
          </a:p>
          <a:p>
            <a:pPr marL="50800" indent="0">
              <a:buNone/>
            </a:pPr>
            <a:r>
              <a:rPr lang="en-US" sz="1500" dirty="0"/>
              <a:t>Gy = I(x+1, y) - I(x-1, y)</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pic>
        <p:nvPicPr>
          <p:cNvPr id="6" name="Picture 5">
            <a:extLst>
              <a:ext uri="{FF2B5EF4-FFF2-40B4-BE49-F238E27FC236}">
                <a16:creationId xmlns:a16="http://schemas.microsoft.com/office/drawing/2014/main" id="{B9CB0237-C3C6-9396-54A9-1415C9DC6F78}"/>
              </a:ext>
            </a:extLst>
          </p:cNvPr>
          <p:cNvPicPr>
            <a:picLocks noChangeAspect="1"/>
          </p:cNvPicPr>
          <p:nvPr/>
        </p:nvPicPr>
        <p:blipFill>
          <a:blip r:embed="rId2"/>
          <a:stretch>
            <a:fillRect/>
          </a:stretch>
        </p:blipFill>
        <p:spPr>
          <a:xfrm>
            <a:off x="6366508" y="3060835"/>
            <a:ext cx="3943900" cy="1324160"/>
          </a:xfrm>
          <a:prstGeom prst="rect">
            <a:avLst/>
          </a:prstGeom>
        </p:spPr>
      </p:pic>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normAutofit fontScale="92500" lnSpcReduction="10000"/>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dirty="0">
                <a:hlinkClick r:id="rId2"/>
              </a:rPr>
              <a:t>https://pyimagesearch.com/2021/05/12/image-gradients-with-opencv-sobel-and-scharr/</a:t>
            </a:r>
            <a:endParaRPr lang="en-US" dirty="0"/>
          </a:p>
          <a:p>
            <a:r>
              <a:rPr lang="en-US" b="1" dirty="0"/>
              <a:t>📌 Why Sobel is Better:</a:t>
            </a:r>
          </a:p>
          <a:p>
            <a:pPr lvl="1"/>
            <a:r>
              <a:rPr lang="en-US" dirty="0"/>
              <a:t>Sobel uses </a:t>
            </a:r>
            <a:r>
              <a:rPr lang="en-US" b="1" dirty="0"/>
              <a:t>all 9 pixels</a:t>
            </a:r>
            <a:r>
              <a:rPr lang="en-US" dirty="0"/>
              <a:t> around the target pixel → more context.</a:t>
            </a:r>
          </a:p>
          <a:p>
            <a:pPr lvl="1"/>
            <a:r>
              <a:rPr lang="en-US" dirty="0"/>
              <a:t>Sobel applies </a:t>
            </a:r>
            <a:r>
              <a:rPr lang="en-US" b="1" dirty="0"/>
              <a:t>weighted averaging</a:t>
            </a:r>
            <a:r>
              <a:rPr lang="en-US" dirty="0"/>
              <a:t> (center row has more weight).</a:t>
            </a:r>
          </a:p>
          <a:p>
            <a:pPr lvl="1"/>
            <a:r>
              <a:rPr lang="en-US" dirty="0"/>
              <a:t>This helps it </a:t>
            </a:r>
            <a:r>
              <a:rPr lang="en-US" b="1" dirty="0"/>
              <a:t>smooth out noise</a:t>
            </a:r>
            <a:r>
              <a:rPr lang="en-US" dirty="0"/>
              <a:t> and detect </a:t>
            </a:r>
            <a:r>
              <a:rPr lang="en-US" b="1" dirty="0"/>
              <a:t>sharper edges</a:t>
            </a:r>
            <a:r>
              <a:rPr lang="en-US" dirty="0"/>
              <a:t>.</a:t>
            </a:r>
          </a:p>
          <a:p>
            <a:endParaRPr lang="en-US" dirty="0"/>
          </a:p>
        </p:txBody>
      </p:sp>
    </p:spTree>
    <p:extLst>
      <p:ext uri="{BB962C8B-B14F-4D97-AF65-F5344CB8AC3E}">
        <p14:creationId xmlns:p14="http://schemas.microsoft.com/office/powerpoint/2010/main" val="181213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2D7-F46F-520E-B0BB-A8D2335D4FF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8EBE1DD7-4CE4-7303-5745-3EB68A3916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ext Placeholder 3">
            <a:extLst>
              <a:ext uri="{FF2B5EF4-FFF2-40B4-BE49-F238E27FC236}">
                <a16:creationId xmlns:a16="http://schemas.microsoft.com/office/drawing/2014/main" id="{0806680C-68FC-0552-BB24-8BB9C3BD031C}"/>
              </a:ext>
            </a:extLst>
          </p:cNvPr>
          <p:cNvSpPr>
            <a:spLocks noGrp="1"/>
          </p:cNvSpPr>
          <p:nvPr>
            <p:ph type="body" idx="1"/>
          </p:nvPr>
        </p:nvSpPr>
        <p:spPr>
          <a:xfrm>
            <a:off x="838200" y="1849820"/>
            <a:ext cx="10515600" cy="4506529"/>
          </a:xfrm>
        </p:spPr>
        <p:txBody>
          <a:bodyPr/>
          <a:lstStyle/>
          <a:p>
            <a:pPr marL="50800" indent="0">
              <a:buNone/>
            </a:pPr>
            <a:endParaRPr lang="en-US" dirty="0"/>
          </a:p>
        </p:txBody>
      </p:sp>
      <p:pic>
        <p:nvPicPr>
          <p:cNvPr id="6" name="Picture 5">
            <a:extLst>
              <a:ext uri="{FF2B5EF4-FFF2-40B4-BE49-F238E27FC236}">
                <a16:creationId xmlns:a16="http://schemas.microsoft.com/office/drawing/2014/main" id="{33C303FC-B6AC-00F6-A820-FD5B9DDC4666}"/>
              </a:ext>
            </a:extLst>
          </p:cNvPr>
          <p:cNvPicPr>
            <a:picLocks noChangeAspect="1"/>
          </p:cNvPicPr>
          <p:nvPr/>
        </p:nvPicPr>
        <p:blipFill>
          <a:blip r:embed="rId2"/>
          <a:stretch>
            <a:fillRect/>
          </a:stretch>
        </p:blipFill>
        <p:spPr>
          <a:xfrm>
            <a:off x="903419" y="1848105"/>
            <a:ext cx="6458851" cy="2676899"/>
          </a:xfrm>
          <a:prstGeom prst="rect">
            <a:avLst/>
          </a:prstGeom>
        </p:spPr>
      </p:pic>
      <p:pic>
        <p:nvPicPr>
          <p:cNvPr id="8" name="Picture 7">
            <a:extLst>
              <a:ext uri="{FF2B5EF4-FFF2-40B4-BE49-F238E27FC236}">
                <a16:creationId xmlns:a16="http://schemas.microsoft.com/office/drawing/2014/main" id="{B2DCDB04-BBAD-EBA1-0640-4A8506102DFA}"/>
              </a:ext>
            </a:extLst>
          </p:cNvPr>
          <p:cNvPicPr>
            <a:picLocks noChangeAspect="1"/>
          </p:cNvPicPr>
          <p:nvPr/>
        </p:nvPicPr>
        <p:blipFill>
          <a:blip r:embed="rId3"/>
          <a:stretch>
            <a:fillRect/>
          </a:stretch>
        </p:blipFill>
        <p:spPr>
          <a:xfrm>
            <a:off x="838200" y="4397169"/>
            <a:ext cx="3991532" cy="1800476"/>
          </a:xfrm>
          <a:prstGeom prst="rect">
            <a:avLst/>
          </a:prstGeom>
        </p:spPr>
      </p:pic>
      <p:pic>
        <p:nvPicPr>
          <p:cNvPr id="10" name="Picture 9">
            <a:extLst>
              <a:ext uri="{FF2B5EF4-FFF2-40B4-BE49-F238E27FC236}">
                <a16:creationId xmlns:a16="http://schemas.microsoft.com/office/drawing/2014/main" id="{A4A40913-A808-952A-8146-477CFAD746C4}"/>
              </a:ext>
            </a:extLst>
          </p:cNvPr>
          <p:cNvPicPr>
            <a:picLocks noChangeAspect="1"/>
          </p:cNvPicPr>
          <p:nvPr/>
        </p:nvPicPr>
        <p:blipFill>
          <a:blip r:embed="rId4"/>
          <a:stretch>
            <a:fillRect/>
          </a:stretch>
        </p:blipFill>
        <p:spPr>
          <a:xfrm>
            <a:off x="7606282" y="3768431"/>
            <a:ext cx="3600953" cy="2429214"/>
          </a:xfrm>
          <a:prstGeom prst="rect">
            <a:avLst/>
          </a:prstGeom>
        </p:spPr>
      </p:pic>
      <p:sp>
        <p:nvSpPr>
          <p:cNvPr id="12" name="TextBox 11">
            <a:extLst>
              <a:ext uri="{FF2B5EF4-FFF2-40B4-BE49-F238E27FC236}">
                <a16:creationId xmlns:a16="http://schemas.microsoft.com/office/drawing/2014/main" id="{ACE47770-B602-6F90-0F44-7A1F8A90874C}"/>
              </a:ext>
            </a:extLst>
          </p:cNvPr>
          <p:cNvSpPr txBox="1"/>
          <p:nvPr/>
        </p:nvSpPr>
        <p:spPr>
          <a:xfrm>
            <a:off x="735724" y="1196091"/>
            <a:ext cx="10471511" cy="523220"/>
          </a:xfrm>
          <a:prstGeom prst="rect">
            <a:avLst/>
          </a:prstGeom>
          <a:noFill/>
        </p:spPr>
        <p:txBody>
          <a:bodyPr wrap="square">
            <a:spAutoFit/>
          </a:bodyPr>
          <a:lstStyle/>
          <a:p>
            <a:r>
              <a:rPr lang="en-US" dirty="0"/>
              <a:t>Imagine trying to detect a crack in a wall using just your </a:t>
            </a:r>
            <a:r>
              <a:rPr lang="en-US" b="1" dirty="0"/>
              <a:t>left and right view</a:t>
            </a:r>
            <a:r>
              <a:rPr lang="en-US" dirty="0"/>
              <a:t> (simple gradient) vs. using a </a:t>
            </a:r>
            <a:r>
              <a:rPr lang="en-US" b="1" dirty="0"/>
              <a:t>360-degree scan</a:t>
            </a:r>
            <a:r>
              <a:rPr lang="en-US" dirty="0"/>
              <a:t> with depth sensors (Sobel). Which one gives a better idea of where the crack begins and ends?</a:t>
            </a:r>
          </a:p>
        </p:txBody>
      </p:sp>
    </p:spTree>
    <p:extLst>
      <p:ext uri="{BB962C8B-B14F-4D97-AF65-F5344CB8AC3E}">
        <p14:creationId xmlns:p14="http://schemas.microsoft.com/office/powerpoint/2010/main" val="394469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710A-EE38-5180-4FCB-4F14515CE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93CE6-CFDD-5E81-5601-DF07C4328D66}"/>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4A489A1C-B59E-28A9-D11B-F532D3500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E21F5DE9-F6B5-7C99-34F8-995B59793D53}"/>
              </a:ext>
            </a:extLst>
          </p:cNvPr>
          <p:cNvPicPr>
            <a:picLocks noChangeAspect="1"/>
          </p:cNvPicPr>
          <p:nvPr/>
        </p:nvPicPr>
        <p:blipFill>
          <a:blip r:embed="rId2"/>
          <a:stretch>
            <a:fillRect/>
          </a:stretch>
        </p:blipFill>
        <p:spPr>
          <a:xfrm>
            <a:off x="367391" y="1391210"/>
            <a:ext cx="6458851" cy="2676899"/>
          </a:xfrm>
          <a:prstGeom prst="rect">
            <a:avLst/>
          </a:prstGeom>
        </p:spPr>
      </p:pic>
      <p:pic>
        <p:nvPicPr>
          <p:cNvPr id="7" name="Picture 6">
            <a:extLst>
              <a:ext uri="{FF2B5EF4-FFF2-40B4-BE49-F238E27FC236}">
                <a16:creationId xmlns:a16="http://schemas.microsoft.com/office/drawing/2014/main" id="{ADF91F2C-1A73-7E66-DC1F-98AA49B44360}"/>
              </a:ext>
            </a:extLst>
          </p:cNvPr>
          <p:cNvPicPr>
            <a:picLocks noChangeAspect="1"/>
          </p:cNvPicPr>
          <p:nvPr/>
        </p:nvPicPr>
        <p:blipFill>
          <a:blip r:embed="rId3"/>
          <a:stretch>
            <a:fillRect/>
          </a:stretch>
        </p:blipFill>
        <p:spPr>
          <a:xfrm>
            <a:off x="367391" y="4443027"/>
            <a:ext cx="1295581" cy="809738"/>
          </a:xfrm>
          <a:prstGeom prst="rect">
            <a:avLst/>
          </a:prstGeom>
        </p:spPr>
      </p:pic>
      <p:sp>
        <p:nvSpPr>
          <p:cNvPr id="11" name="TextBox 10">
            <a:extLst>
              <a:ext uri="{FF2B5EF4-FFF2-40B4-BE49-F238E27FC236}">
                <a16:creationId xmlns:a16="http://schemas.microsoft.com/office/drawing/2014/main" id="{F086C330-5EAE-680D-9FFD-8321579C1D38}"/>
              </a:ext>
            </a:extLst>
          </p:cNvPr>
          <p:cNvSpPr txBox="1"/>
          <p:nvPr/>
        </p:nvSpPr>
        <p:spPr>
          <a:xfrm>
            <a:off x="1744718" y="4452546"/>
            <a:ext cx="6096000" cy="1600438"/>
          </a:xfrm>
          <a:prstGeom prst="rect">
            <a:avLst/>
          </a:prstGeom>
          <a:noFill/>
        </p:spPr>
        <p:txBody>
          <a:bodyPr wrap="square">
            <a:spAutoFit/>
          </a:bodyPr>
          <a:lstStyle/>
          <a:p>
            <a:r>
              <a:rPr lang="en-US" dirty="0"/>
              <a:t>Top-left corner of the 3×3 window:</a:t>
            </a:r>
          </a:p>
          <a:p>
            <a:r>
              <a:rPr lang="en-US" dirty="0"/>
              <a:t>(1,1) to (3,3)</a:t>
            </a:r>
          </a:p>
          <a:p>
            <a:endParaRPr lang="en-US" dirty="0"/>
          </a:p>
          <a:p>
            <a:r>
              <a:rPr lang="en-US" dirty="0"/>
              <a:t>Values:</a:t>
            </a:r>
          </a:p>
          <a:p>
            <a:r>
              <a:rPr lang="en-US" dirty="0"/>
              <a:t>10   10   200</a:t>
            </a:r>
          </a:p>
          <a:p>
            <a:r>
              <a:rPr lang="en-US" dirty="0"/>
              <a:t>10   10   200</a:t>
            </a:r>
          </a:p>
          <a:p>
            <a:r>
              <a:rPr lang="en-US" dirty="0"/>
              <a:t>10   10   200</a:t>
            </a:r>
          </a:p>
        </p:txBody>
      </p:sp>
      <p:sp>
        <p:nvSpPr>
          <p:cNvPr id="14" name="TextBox 13">
            <a:extLst>
              <a:ext uri="{FF2B5EF4-FFF2-40B4-BE49-F238E27FC236}">
                <a16:creationId xmlns:a16="http://schemas.microsoft.com/office/drawing/2014/main" id="{C7C35008-5275-E002-E3A5-5ECC2835B787}"/>
              </a:ext>
            </a:extLst>
          </p:cNvPr>
          <p:cNvSpPr txBox="1"/>
          <p:nvPr/>
        </p:nvSpPr>
        <p:spPr>
          <a:xfrm>
            <a:off x="4874464" y="4443027"/>
            <a:ext cx="6096000" cy="2031325"/>
          </a:xfrm>
          <a:prstGeom prst="rect">
            <a:avLst/>
          </a:prstGeom>
          <a:noFill/>
        </p:spPr>
        <p:txBody>
          <a:bodyPr wrap="square">
            <a:spAutoFit/>
          </a:bodyPr>
          <a:lstStyle/>
          <a:p>
            <a:r>
              <a:rPr lang="en-US" dirty="0" err="1"/>
              <a:t>Gx_sobel</a:t>
            </a:r>
            <a:r>
              <a:rPr lang="en-US" dirty="0"/>
              <a:t> = (-1*10 + 0*10 + 1*200) +</a:t>
            </a:r>
          </a:p>
          <a:p>
            <a:r>
              <a:rPr lang="en-US" dirty="0"/>
              <a:t>           (-2*10 + 0*10 + 2*200) +</a:t>
            </a:r>
          </a:p>
          <a:p>
            <a:r>
              <a:rPr lang="en-US" dirty="0"/>
              <a:t>           (-1*10 + 0*10 + 1*200)</a:t>
            </a:r>
          </a:p>
          <a:p>
            <a:endParaRPr lang="en-US" dirty="0"/>
          </a:p>
          <a:p>
            <a:r>
              <a:rPr lang="en-US" dirty="0"/>
              <a:t>         = (-10 + 0 + 200) +</a:t>
            </a:r>
          </a:p>
          <a:p>
            <a:r>
              <a:rPr lang="en-US" dirty="0"/>
              <a:t>           (-20 + 0 + 400) +</a:t>
            </a:r>
          </a:p>
          <a:p>
            <a:r>
              <a:rPr lang="en-US" dirty="0"/>
              <a:t>           (-10 + 0 + 200)</a:t>
            </a:r>
          </a:p>
          <a:p>
            <a:endParaRPr lang="en-US" dirty="0"/>
          </a:p>
          <a:p>
            <a:r>
              <a:rPr lang="en-US" dirty="0"/>
              <a:t>         = (190) + (380) + (190) = **760**</a:t>
            </a:r>
          </a:p>
        </p:txBody>
      </p:sp>
      <p:sp>
        <p:nvSpPr>
          <p:cNvPr id="16" name="TextBox 15">
            <a:extLst>
              <a:ext uri="{FF2B5EF4-FFF2-40B4-BE49-F238E27FC236}">
                <a16:creationId xmlns:a16="http://schemas.microsoft.com/office/drawing/2014/main" id="{0789026B-7F13-BF97-9323-842779F7955E}"/>
              </a:ext>
            </a:extLst>
          </p:cNvPr>
          <p:cNvSpPr txBox="1"/>
          <p:nvPr/>
        </p:nvSpPr>
        <p:spPr>
          <a:xfrm>
            <a:off x="7761663" y="1921254"/>
            <a:ext cx="6096000" cy="1384995"/>
          </a:xfrm>
          <a:prstGeom prst="rect">
            <a:avLst/>
          </a:prstGeom>
          <a:noFill/>
        </p:spPr>
        <p:txBody>
          <a:bodyPr wrap="square">
            <a:spAutoFit/>
          </a:bodyPr>
          <a:lstStyle/>
          <a:p>
            <a:r>
              <a:rPr lang="en-US" dirty="0" err="1"/>
              <a:t>Gy_sobel</a:t>
            </a:r>
            <a:r>
              <a:rPr lang="en-US" dirty="0"/>
              <a:t> = (-1*10 + -2*10 + -1*200) +</a:t>
            </a:r>
          </a:p>
          <a:p>
            <a:r>
              <a:rPr lang="en-US" dirty="0"/>
              <a:t>            (0*10  + 0*10  + 0*200) +</a:t>
            </a:r>
          </a:p>
          <a:p>
            <a:r>
              <a:rPr lang="en-US" dirty="0"/>
              <a:t>            (+1*10 + 2*10  + 1*200)</a:t>
            </a:r>
          </a:p>
          <a:p>
            <a:endParaRPr lang="en-US" dirty="0"/>
          </a:p>
          <a:p>
            <a:r>
              <a:rPr lang="en-US" dirty="0"/>
              <a:t>         = (-10 -20 -200) + (0) + (10 + 20 + 200)</a:t>
            </a:r>
          </a:p>
          <a:p>
            <a:r>
              <a:rPr lang="en-US" dirty="0"/>
              <a:t>         = (-230) + 0 + (230) = **0**</a:t>
            </a:r>
          </a:p>
        </p:txBody>
      </p:sp>
      <p:pic>
        <p:nvPicPr>
          <p:cNvPr id="20" name="Picture 19">
            <a:extLst>
              <a:ext uri="{FF2B5EF4-FFF2-40B4-BE49-F238E27FC236}">
                <a16:creationId xmlns:a16="http://schemas.microsoft.com/office/drawing/2014/main" id="{879814E5-F923-441B-428C-0C2C95547628}"/>
              </a:ext>
            </a:extLst>
          </p:cNvPr>
          <p:cNvPicPr>
            <a:picLocks noChangeAspect="1"/>
          </p:cNvPicPr>
          <p:nvPr/>
        </p:nvPicPr>
        <p:blipFill>
          <a:blip r:embed="rId4"/>
          <a:stretch>
            <a:fillRect/>
          </a:stretch>
        </p:blipFill>
        <p:spPr>
          <a:xfrm>
            <a:off x="8465117" y="3573824"/>
            <a:ext cx="2981741" cy="838317"/>
          </a:xfrm>
          <a:prstGeom prst="rect">
            <a:avLst/>
          </a:prstGeom>
        </p:spPr>
      </p:pic>
    </p:spTree>
    <p:extLst>
      <p:ext uri="{BB962C8B-B14F-4D97-AF65-F5344CB8AC3E}">
        <p14:creationId xmlns:p14="http://schemas.microsoft.com/office/powerpoint/2010/main" val="328126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3078-FCD9-1061-2EF3-6D600F1907C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7EFD2C5F-A61C-53BE-6B0F-3FF13B5BC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graphicFrame>
        <p:nvGraphicFramePr>
          <p:cNvPr id="5" name="Table 4">
            <a:extLst>
              <a:ext uri="{FF2B5EF4-FFF2-40B4-BE49-F238E27FC236}">
                <a16:creationId xmlns:a16="http://schemas.microsoft.com/office/drawing/2014/main" id="{72B664B1-21E9-75CC-3119-267194303EC2}"/>
              </a:ext>
            </a:extLst>
          </p:cNvPr>
          <p:cNvGraphicFramePr>
            <a:graphicFrameLocks noGrp="1"/>
          </p:cNvGraphicFramePr>
          <p:nvPr/>
        </p:nvGraphicFramePr>
        <p:xfrm>
          <a:off x="838200" y="3239294"/>
          <a:ext cx="10515600" cy="1524000"/>
        </p:xfrm>
        <a:graphic>
          <a:graphicData uri="http://schemas.openxmlformats.org/drawingml/2006/table">
            <a:tbl>
              <a:tblPr/>
              <a:tblGrid>
                <a:gridCol w="5257800">
                  <a:extLst>
                    <a:ext uri="{9D8B030D-6E8A-4147-A177-3AD203B41FA5}">
                      <a16:colId xmlns:a16="http://schemas.microsoft.com/office/drawing/2014/main" val="1355814364"/>
                    </a:ext>
                  </a:extLst>
                </a:gridCol>
                <a:gridCol w="5257800">
                  <a:extLst>
                    <a:ext uri="{9D8B030D-6E8A-4147-A177-3AD203B41FA5}">
                      <a16:colId xmlns:a16="http://schemas.microsoft.com/office/drawing/2014/main" val="2372658207"/>
                    </a:ext>
                  </a:extLst>
                </a:gridCol>
              </a:tblGrid>
              <a:tr h="0">
                <a:tc>
                  <a:txBody>
                    <a:bodyPr/>
                    <a:lstStyle/>
                    <a:p>
                      <a:r>
                        <a:rPr lang="en-US"/>
                        <a:t>Sobel (760)</a:t>
                      </a:r>
                    </a:p>
                  </a:txBody>
                  <a:tcPr anchor="ctr">
                    <a:lnL>
                      <a:noFill/>
                    </a:lnL>
                    <a:lnR>
                      <a:noFill/>
                    </a:lnR>
                    <a:lnT>
                      <a:noFill/>
                    </a:lnT>
                    <a:lnB>
                      <a:noFill/>
                    </a:lnB>
                    <a:noFill/>
                  </a:tcPr>
                </a:tc>
                <a:tc>
                  <a:txBody>
                    <a:bodyPr/>
                    <a:lstStyle/>
                    <a:p>
                      <a:r>
                        <a:rPr lang="en-US"/>
                        <a:t>Simple Difference (190)</a:t>
                      </a:r>
                    </a:p>
                  </a:txBody>
                  <a:tcPr anchor="ctr">
                    <a:lnL>
                      <a:noFill/>
                    </a:lnL>
                    <a:lnR>
                      <a:noFill/>
                    </a:lnR>
                    <a:lnT>
                      <a:noFill/>
                    </a:lnT>
                    <a:lnB>
                      <a:noFill/>
                    </a:lnB>
                    <a:noFill/>
                  </a:tcPr>
                </a:tc>
                <a:extLst>
                  <a:ext uri="{0D108BD9-81ED-4DB2-BD59-A6C34878D82A}">
                    <a16:rowId xmlns:a16="http://schemas.microsoft.com/office/drawing/2014/main" val="2947155976"/>
                  </a:ext>
                </a:extLst>
              </a:tr>
              <a:tr h="0">
                <a:tc>
                  <a:txBody>
                    <a:bodyPr/>
                    <a:lstStyle/>
                    <a:p>
                      <a:r>
                        <a:rPr lang="en-US"/>
                        <a:t>Uses </a:t>
                      </a:r>
                      <a:r>
                        <a:rPr lang="en-US" b="1"/>
                        <a:t>multiple pixels</a:t>
                      </a:r>
                      <a:endParaRPr lang="en-US"/>
                    </a:p>
                  </a:txBody>
                  <a:tcPr anchor="ctr">
                    <a:lnL>
                      <a:noFill/>
                    </a:lnL>
                    <a:lnR>
                      <a:noFill/>
                    </a:lnR>
                    <a:lnT>
                      <a:noFill/>
                    </a:lnT>
                    <a:lnB>
                      <a:noFill/>
                    </a:lnB>
                    <a:noFill/>
                  </a:tcPr>
                </a:tc>
                <a:tc>
                  <a:txBody>
                    <a:bodyPr/>
                    <a:lstStyle/>
                    <a:p>
                      <a:r>
                        <a:rPr lang="en-US" dirty="0"/>
                        <a:t>Uses only 2 pixels</a:t>
                      </a:r>
                    </a:p>
                  </a:txBody>
                  <a:tcPr anchor="ctr">
                    <a:lnL>
                      <a:noFill/>
                    </a:lnL>
                    <a:lnR>
                      <a:noFill/>
                    </a:lnR>
                    <a:lnT>
                      <a:noFill/>
                    </a:lnT>
                    <a:lnB>
                      <a:noFill/>
                    </a:lnB>
                    <a:noFill/>
                  </a:tcPr>
                </a:tc>
                <a:extLst>
                  <a:ext uri="{0D108BD9-81ED-4DB2-BD59-A6C34878D82A}">
                    <a16:rowId xmlns:a16="http://schemas.microsoft.com/office/drawing/2014/main" val="672805418"/>
                  </a:ext>
                </a:extLst>
              </a:tr>
              <a:tr h="0">
                <a:tc>
                  <a:txBody>
                    <a:bodyPr/>
                    <a:lstStyle/>
                    <a:p>
                      <a:r>
                        <a:rPr lang="en-US"/>
                        <a:t>Adds </a:t>
                      </a:r>
                      <a:r>
                        <a:rPr lang="en-US" b="1"/>
                        <a:t>weight to neighbors</a:t>
                      </a:r>
                      <a:endParaRPr lang="en-US"/>
                    </a:p>
                  </a:txBody>
                  <a:tcPr anchor="ctr">
                    <a:lnL>
                      <a:noFill/>
                    </a:lnL>
                    <a:lnR>
                      <a:noFill/>
                    </a:lnR>
                    <a:lnT>
                      <a:noFill/>
                    </a:lnT>
                    <a:lnB>
                      <a:noFill/>
                    </a:lnB>
                    <a:noFill/>
                  </a:tcPr>
                </a:tc>
                <a:tc>
                  <a:txBody>
                    <a:bodyPr/>
                    <a:lstStyle/>
                    <a:p>
                      <a:r>
                        <a:rPr lang="en-US"/>
                        <a:t>No context awareness</a:t>
                      </a:r>
                    </a:p>
                  </a:txBody>
                  <a:tcPr anchor="ctr">
                    <a:lnL>
                      <a:noFill/>
                    </a:lnL>
                    <a:lnR>
                      <a:noFill/>
                    </a:lnR>
                    <a:lnT>
                      <a:noFill/>
                    </a:lnT>
                    <a:lnB>
                      <a:noFill/>
                    </a:lnB>
                    <a:noFill/>
                  </a:tcPr>
                </a:tc>
                <a:extLst>
                  <a:ext uri="{0D108BD9-81ED-4DB2-BD59-A6C34878D82A}">
                    <a16:rowId xmlns:a16="http://schemas.microsoft.com/office/drawing/2014/main" val="1620344331"/>
                  </a:ext>
                </a:extLst>
              </a:tr>
              <a:tr h="0">
                <a:tc>
                  <a:txBody>
                    <a:bodyPr/>
                    <a:lstStyle/>
                    <a:p>
                      <a:r>
                        <a:rPr lang="en-US"/>
                        <a:t>Emphasizes </a:t>
                      </a:r>
                      <a:r>
                        <a:rPr lang="en-US" b="1"/>
                        <a:t>structure and direction</a:t>
                      </a:r>
                      <a:endParaRPr lang="en-US"/>
                    </a:p>
                  </a:txBody>
                  <a:tcPr anchor="ctr">
                    <a:lnL>
                      <a:noFill/>
                    </a:lnL>
                    <a:lnR>
                      <a:noFill/>
                    </a:lnR>
                    <a:lnT>
                      <a:noFill/>
                    </a:lnT>
                    <a:lnB>
                      <a:noFill/>
                    </a:lnB>
                    <a:noFill/>
                  </a:tcPr>
                </a:tc>
                <a:tc>
                  <a:txBody>
                    <a:bodyPr/>
                    <a:lstStyle/>
                    <a:p>
                      <a:r>
                        <a:rPr lang="en-US"/>
                        <a:t>Only abrupt change</a:t>
                      </a:r>
                    </a:p>
                  </a:txBody>
                  <a:tcPr anchor="ctr">
                    <a:lnL>
                      <a:noFill/>
                    </a:lnL>
                    <a:lnR>
                      <a:noFill/>
                    </a:lnR>
                    <a:lnT>
                      <a:noFill/>
                    </a:lnT>
                    <a:lnB>
                      <a:noFill/>
                    </a:lnB>
                    <a:noFill/>
                  </a:tcPr>
                </a:tc>
                <a:extLst>
                  <a:ext uri="{0D108BD9-81ED-4DB2-BD59-A6C34878D82A}">
                    <a16:rowId xmlns:a16="http://schemas.microsoft.com/office/drawing/2014/main" val="1369233454"/>
                  </a:ext>
                </a:extLst>
              </a:tr>
              <a:tr h="0">
                <a:tc>
                  <a:txBody>
                    <a:bodyPr/>
                    <a:lstStyle/>
                    <a:p>
                      <a:r>
                        <a:rPr lang="en-US"/>
                        <a:t>Better at finding </a:t>
                      </a:r>
                      <a:r>
                        <a:rPr lang="en-US" b="1"/>
                        <a:t>real edges</a:t>
                      </a:r>
                      <a:endParaRPr lang="en-US"/>
                    </a:p>
                  </a:txBody>
                  <a:tcPr anchor="ctr">
                    <a:lnL>
                      <a:noFill/>
                    </a:lnL>
                    <a:lnR>
                      <a:noFill/>
                    </a:lnR>
                    <a:lnT>
                      <a:noFill/>
                    </a:lnT>
                    <a:lnB>
                      <a:noFill/>
                    </a:lnB>
                    <a:noFill/>
                  </a:tcPr>
                </a:tc>
                <a:tc>
                  <a:txBody>
                    <a:bodyPr/>
                    <a:lstStyle/>
                    <a:p>
                      <a:r>
                        <a:rPr lang="en-US" dirty="0"/>
                        <a:t>Sensitive to noise</a:t>
                      </a:r>
                    </a:p>
                  </a:txBody>
                  <a:tcPr anchor="ctr">
                    <a:lnL>
                      <a:noFill/>
                    </a:lnL>
                    <a:lnR>
                      <a:noFill/>
                    </a:lnR>
                    <a:lnT>
                      <a:noFill/>
                    </a:lnT>
                    <a:lnB>
                      <a:noFill/>
                    </a:lnB>
                    <a:noFill/>
                  </a:tcPr>
                </a:tc>
                <a:extLst>
                  <a:ext uri="{0D108BD9-81ED-4DB2-BD59-A6C34878D82A}">
                    <a16:rowId xmlns:a16="http://schemas.microsoft.com/office/drawing/2014/main" val="3130082692"/>
                  </a:ext>
                </a:extLst>
              </a:tr>
            </a:tbl>
          </a:graphicData>
        </a:graphic>
      </p:graphicFrame>
    </p:spTree>
    <p:extLst>
      <p:ext uri="{BB962C8B-B14F-4D97-AF65-F5344CB8AC3E}">
        <p14:creationId xmlns:p14="http://schemas.microsoft.com/office/powerpoint/2010/main" val="340451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09A2-879A-F5C9-4C7A-76E179BF6362}"/>
              </a:ext>
            </a:extLst>
          </p:cNvPr>
          <p:cNvSpPr>
            <a:spLocks noGrp="1"/>
          </p:cNvSpPr>
          <p:nvPr>
            <p:ph type="title"/>
          </p:nvPr>
        </p:nvSpPr>
        <p:spPr/>
        <p:txBody>
          <a:bodyPr/>
          <a:lstStyle/>
          <a:p>
            <a:r>
              <a:rPr lang="en-US" dirty="0"/>
              <a:t>Prewitt kernels</a:t>
            </a:r>
          </a:p>
        </p:txBody>
      </p:sp>
      <p:sp>
        <p:nvSpPr>
          <p:cNvPr id="3" name="Slide Number Placeholder 2">
            <a:extLst>
              <a:ext uri="{FF2B5EF4-FFF2-40B4-BE49-F238E27FC236}">
                <a16:creationId xmlns:a16="http://schemas.microsoft.com/office/drawing/2014/main" id="{98D3DE09-3383-C2A6-0CF1-3011A762E6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C9D3009F-F798-5209-959D-A9C091498C28}"/>
              </a:ext>
            </a:extLst>
          </p:cNvPr>
          <p:cNvSpPr>
            <a:spLocks noGrp="1"/>
          </p:cNvSpPr>
          <p:nvPr>
            <p:ph type="body" idx="1"/>
          </p:nvPr>
        </p:nvSpPr>
        <p:spPr>
          <a:xfrm>
            <a:off x="838200" y="1643368"/>
            <a:ext cx="10515600" cy="4441500"/>
          </a:xfrm>
        </p:spPr>
        <p:txBody>
          <a:bodyPr/>
          <a:lstStyle/>
          <a:p>
            <a:pPr marL="50800" indent="0">
              <a:buNone/>
            </a:pPr>
            <a:r>
              <a:rPr lang="en-US" dirty="0"/>
              <a:t>The </a:t>
            </a:r>
            <a:r>
              <a:rPr lang="en-US" b="1" dirty="0"/>
              <a:t>Prewitt operator</a:t>
            </a:r>
            <a:r>
              <a:rPr lang="en-US" dirty="0"/>
              <a:t> is used to </a:t>
            </a:r>
            <a:r>
              <a:rPr lang="en-US" b="1" dirty="0"/>
              <a:t>estimate the gradient of the image intensity function</a:t>
            </a:r>
            <a:r>
              <a:rPr lang="en-US" dirty="0"/>
              <a:t>. It detects edges by looking at </a:t>
            </a:r>
            <a:r>
              <a:rPr lang="en-US" b="1" dirty="0"/>
              <a:t>changes in brightness</a:t>
            </a:r>
            <a:r>
              <a:rPr lang="en-US" dirty="0"/>
              <a:t> in </a:t>
            </a:r>
            <a:r>
              <a:rPr lang="en-US" b="1" dirty="0"/>
              <a:t>horizontal and vertical</a:t>
            </a:r>
            <a:r>
              <a:rPr lang="en-US" dirty="0"/>
              <a:t> directions.</a:t>
            </a:r>
          </a:p>
          <a:p>
            <a:pPr marL="50800" indent="0">
              <a:buNone/>
            </a:pPr>
            <a:endParaRPr lang="en-US" dirty="0"/>
          </a:p>
        </p:txBody>
      </p:sp>
      <p:pic>
        <p:nvPicPr>
          <p:cNvPr id="6" name="Picture 5">
            <a:extLst>
              <a:ext uri="{FF2B5EF4-FFF2-40B4-BE49-F238E27FC236}">
                <a16:creationId xmlns:a16="http://schemas.microsoft.com/office/drawing/2014/main" id="{0EBF6C34-8994-B235-8137-539C2A409C3F}"/>
              </a:ext>
            </a:extLst>
          </p:cNvPr>
          <p:cNvPicPr>
            <a:picLocks noChangeAspect="1"/>
          </p:cNvPicPr>
          <p:nvPr/>
        </p:nvPicPr>
        <p:blipFill>
          <a:blip r:embed="rId2"/>
          <a:stretch>
            <a:fillRect/>
          </a:stretch>
        </p:blipFill>
        <p:spPr>
          <a:xfrm>
            <a:off x="838200" y="3135393"/>
            <a:ext cx="3006725" cy="3403507"/>
          </a:xfrm>
          <a:prstGeom prst="rect">
            <a:avLst/>
          </a:prstGeom>
        </p:spPr>
      </p:pic>
      <p:pic>
        <p:nvPicPr>
          <p:cNvPr id="10" name="Picture 9">
            <a:extLst>
              <a:ext uri="{FF2B5EF4-FFF2-40B4-BE49-F238E27FC236}">
                <a16:creationId xmlns:a16="http://schemas.microsoft.com/office/drawing/2014/main" id="{EB9BDD09-90DE-4BD6-1872-0F679C19570B}"/>
              </a:ext>
            </a:extLst>
          </p:cNvPr>
          <p:cNvPicPr>
            <a:picLocks noChangeAspect="1"/>
          </p:cNvPicPr>
          <p:nvPr/>
        </p:nvPicPr>
        <p:blipFill>
          <a:blip r:embed="rId3"/>
          <a:stretch>
            <a:fillRect/>
          </a:stretch>
        </p:blipFill>
        <p:spPr>
          <a:xfrm>
            <a:off x="4543208" y="3429000"/>
            <a:ext cx="1552792" cy="1333686"/>
          </a:xfrm>
          <a:prstGeom prst="rect">
            <a:avLst/>
          </a:prstGeom>
        </p:spPr>
      </p:pic>
      <p:pic>
        <p:nvPicPr>
          <p:cNvPr id="12" name="Picture 11">
            <a:extLst>
              <a:ext uri="{FF2B5EF4-FFF2-40B4-BE49-F238E27FC236}">
                <a16:creationId xmlns:a16="http://schemas.microsoft.com/office/drawing/2014/main" id="{298ED4F6-C33E-38FA-7B53-05B4E441D4B4}"/>
              </a:ext>
            </a:extLst>
          </p:cNvPr>
          <p:cNvPicPr>
            <a:picLocks noChangeAspect="1"/>
          </p:cNvPicPr>
          <p:nvPr/>
        </p:nvPicPr>
        <p:blipFill>
          <a:blip r:embed="rId4"/>
          <a:stretch>
            <a:fillRect/>
          </a:stretch>
        </p:blipFill>
        <p:spPr>
          <a:xfrm>
            <a:off x="6598617" y="2786659"/>
            <a:ext cx="2391109" cy="2133898"/>
          </a:xfrm>
          <a:prstGeom prst="rect">
            <a:avLst/>
          </a:prstGeom>
        </p:spPr>
      </p:pic>
      <p:pic>
        <p:nvPicPr>
          <p:cNvPr id="14" name="Picture 13">
            <a:extLst>
              <a:ext uri="{FF2B5EF4-FFF2-40B4-BE49-F238E27FC236}">
                <a16:creationId xmlns:a16="http://schemas.microsoft.com/office/drawing/2014/main" id="{623A63A9-BE0F-E143-8376-FEE8C26782BE}"/>
              </a:ext>
            </a:extLst>
          </p:cNvPr>
          <p:cNvPicPr>
            <a:picLocks noChangeAspect="1"/>
          </p:cNvPicPr>
          <p:nvPr/>
        </p:nvPicPr>
        <p:blipFill>
          <a:blip r:embed="rId5"/>
          <a:stretch>
            <a:fillRect/>
          </a:stretch>
        </p:blipFill>
        <p:spPr>
          <a:xfrm>
            <a:off x="6651169" y="5202549"/>
            <a:ext cx="2562583" cy="1448002"/>
          </a:xfrm>
          <a:prstGeom prst="rect">
            <a:avLst/>
          </a:prstGeom>
        </p:spPr>
      </p:pic>
      <p:pic>
        <p:nvPicPr>
          <p:cNvPr id="16" name="Picture 15">
            <a:extLst>
              <a:ext uri="{FF2B5EF4-FFF2-40B4-BE49-F238E27FC236}">
                <a16:creationId xmlns:a16="http://schemas.microsoft.com/office/drawing/2014/main" id="{579A8FB8-FB17-B5A9-0BAB-D333E76DC340}"/>
              </a:ext>
            </a:extLst>
          </p:cNvPr>
          <p:cNvPicPr>
            <a:picLocks noChangeAspect="1"/>
          </p:cNvPicPr>
          <p:nvPr/>
        </p:nvPicPr>
        <p:blipFill>
          <a:blip r:embed="rId6"/>
          <a:stretch>
            <a:fillRect/>
          </a:stretch>
        </p:blipFill>
        <p:spPr>
          <a:xfrm>
            <a:off x="9041654" y="3686897"/>
            <a:ext cx="3069886" cy="275503"/>
          </a:xfrm>
          <a:prstGeom prst="rect">
            <a:avLst/>
          </a:prstGeom>
        </p:spPr>
      </p:pic>
    </p:spTree>
    <p:extLst>
      <p:ext uri="{BB962C8B-B14F-4D97-AF65-F5344CB8AC3E}">
        <p14:creationId xmlns:p14="http://schemas.microsoft.com/office/powerpoint/2010/main" val="120385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3135-1E14-9647-5EA7-04559C02D02D}"/>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7CFD4308-4EAC-C76E-3C9C-6DE22753E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4275414E-97D6-640F-FF78-D1A4813B619F}"/>
              </a:ext>
            </a:extLst>
          </p:cNvPr>
          <p:cNvSpPr>
            <a:spLocks noGrp="1"/>
          </p:cNvSpPr>
          <p:nvPr>
            <p:ph type="body" idx="1"/>
          </p:nvPr>
        </p:nvSpPr>
        <p:spPr/>
        <p:txBody>
          <a:bodyPr/>
          <a:lstStyle/>
          <a:p>
            <a:pPr marL="50800" indent="0">
              <a:buNone/>
            </a:pPr>
            <a:r>
              <a:rPr lang="en-US" b="1" dirty="0"/>
              <a:t>Kirsch Compass Operators</a:t>
            </a:r>
            <a:r>
              <a:rPr lang="en-US" dirty="0"/>
              <a:t> are a set of </a:t>
            </a:r>
            <a:r>
              <a:rPr lang="en-US" b="1" dirty="0"/>
              <a:t>eight 3×3 convolution masks</a:t>
            </a:r>
            <a:r>
              <a:rPr lang="en-US" dirty="0"/>
              <a:t> used for </a:t>
            </a:r>
            <a:r>
              <a:rPr lang="en-US" b="1" dirty="0"/>
              <a:t>detecting edges in all compass directions</a:t>
            </a:r>
            <a:r>
              <a:rPr lang="en-US" dirty="0"/>
              <a:t>: North, Northeast, East, Southeast, South, Southwest, West, and Northwest.</a:t>
            </a:r>
          </a:p>
          <a:p>
            <a:pPr marL="50800" indent="0">
              <a:buNone/>
            </a:pPr>
            <a:endParaRPr lang="en-US" dirty="0"/>
          </a:p>
          <a:p>
            <a:pPr marL="50800" indent="0">
              <a:buNone/>
            </a:pPr>
            <a:r>
              <a:rPr lang="en-US" dirty="0"/>
              <a:t>They analyze pixel intensity </a:t>
            </a:r>
            <a:r>
              <a:rPr lang="en-US" b="1" dirty="0"/>
              <a:t>in a directional manner</a:t>
            </a:r>
            <a:r>
              <a:rPr lang="en-US" dirty="0"/>
              <a:t> — just like a compass showing directions — and pick the direction with the </a:t>
            </a:r>
            <a:r>
              <a:rPr lang="en-US" b="1" dirty="0"/>
              <a:t>strongest response (highest edge strength)</a:t>
            </a:r>
            <a:r>
              <a:rPr lang="en-US" dirty="0"/>
              <a:t>.</a:t>
            </a:r>
          </a:p>
          <a:p>
            <a:pPr marL="50800" indent="0">
              <a:buNone/>
            </a:pPr>
            <a:endParaRPr lang="en-US" dirty="0"/>
          </a:p>
        </p:txBody>
      </p:sp>
    </p:spTree>
    <p:extLst>
      <p:ext uri="{BB962C8B-B14F-4D97-AF65-F5344CB8AC3E}">
        <p14:creationId xmlns:p14="http://schemas.microsoft.com/office/powerpoint/2010/main" val="49033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E3FA-527B-D932-2DC7-EB45F5E30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34101-3D2A-EAE0-EB77-06EF85EB6D44}"/>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AFE05920-BB49-E0C8-3807-B72CBD4CC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43949A37-2F80-AFD6-9923-07BA22A53B56}"/>
              </a:ext>
            </a:extLst>
          </p:cNvPr>
          <p:cNvPicPr>
            <a:picLocks noChangeAspect="1"/>
          </p:cNvPicPr>
          <p:nvPr/>
        </p:nvPicPr>
        <p:blipFill>
          <a:blip r:embed="rId2"/>
          <a:stretch>
            <a:fillRect/>
          </a:stretch>
        </p:blipFill>
        <p:spPr>
          <a:xfrm>
            <a:off x="482624" y="1392926"/>
            <a:ext cx="6154009" cy="4363059"/>
          </a:xfrm>
          <a:prstGeom prst="rect">
            <a:avLst/>
          </a:prstGeom>
        </p:spPr>
      </p:pic>
      <p:pic>
        <p:nvPicPr>
          <p:cNvPr id="8" name="Picture 7">
            <a:extLst>
              <a:ext uri="{FF2B5EF4-FFF2-40B4-BE49-F238E27FC236}">
                <a16:creationId xmlns:a16="http://schemas.microsoft.com/office/drawing/2014/main" id="{9BE3F195-0C58-3B8A-668C-71AE98E2D0BF}"/>
              </a:ext>
            </a:extLst>
          </p:cNvPr>
          <p:cNvPicPr>
            <a:picLocks noChangeAspect="1"/>
          </p:cNvPicPr>
          <p:nvPr/>
        </p:nvPicPr>
        <p:blipFill>
          <a:blip r:embed="rId3"/>
          <a:stretch>
            <a:fillRect/>
          </a:stretch>
        </p:blipFill>
        <p:spPr>
          <a:xfrm>
            <a:off x="6914807" y="1392926"/>
            <a:ext cx="4915586" cy="4344006"/>
          </a:xfrm>
          <a:prstGeom prst="rect">
            <a:avLst/>
          </a:prstGeom>
        </p:spPr>
      </p:pic>
    </p:spTree>
    <p:extLst>
      <p:ext uri="{BB962C8B-B14F-4D97-AF65-F5344CB8AC3E}">
        <p14:creationId xmlns:p14="http://schemas.microsoft.com/office/powerpoint/2010/main" val="48682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646951e7b1_0_67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dirty="0"/>
              <a:t>Gradient and it’s Computation - </a:t>
            </a:r>
            <a:r>
              <a:rPr lang="en-US" dirty="0">
                <a:solidFill>
                  <a:srgbClr val="0B5394"/>
                </a:solidFill>
              </a:rPr>
              <a:t>Kirsch compass kernels</a:t>
            </a:r>
            <a:endParaRPr dirty="0">
              <a:solidFill>
                <a:srgbClr val="0B5394"/>
              </a:solidFill>
            </a:endParaRPr>
          </a:p>
        </p:txBody>
      </p:sp>
      <p:pic>
        <p:nvPicPr>
          <p:cNvPr id="431" name="Google Shape;431;g2646951e7b1_0_671"/>
          <p:cNvPicPr preferRelativeResize="0"/>
          <p:nvPr/>
        </p:nvPicPr>
        <p:blipFill rotWithShape="1">
          <a:blip r:embed="rId3">
            <a:alphaModFix/>
          </a:blip>
          <a:srcRect/>
          <a:stretch/>
        </p:blipFill>
        <p:spPr>
          <a:xfrm>
            <a:off x="2679025" y="1509226"/>
            <a:ext cx="9325477" cy="5160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22</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24</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25</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26</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27</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28</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29</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30</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36</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dirty="0">
                <a:solidFill>
                  <a:srgbClr val="980000"/>
                </a:solidFill>
                <a:highlight>
                  <a:srgbClr val="FFFF00"/>
                </a:highlight>
                <a:latin typeface="Proxima Nova"/>
                <a:ea typeface="Proxima Nova"/>
                <a:cs typeface="Proxima Nova"/>
                <a:sym typeface="Proxima Nova"/>
              </a:rPr>
              <a:t>Task</a:t>
            </a:r>
            <a:r>
              <a:rPr lang="en-US" sz="2400" b="0" i="0" u="none" strike="noStrike" cap="none" dirty="0">
                <a:solidFill>
                  <a:srgbClr val="980000"/>
                </a:solidFill>
                <a:latin typeface="Proxima Nova"/>
                <a:ea typeface="Proxima Nova"/>
                <a:cs typeface="Proxima Nova"/>
                <a:sym typeface="Proxima Nova"/>
              </a:rPr>
              <a:t> : Convert a 2D image into a set of curves (made of edges)</a:t>
            </a:r>
            <a:endParaRPr sz="2400" b="0" i="0" u="none" strike="noStrike" cap="none" dirty="0">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2888437288"/>
              </p:ext>
            </p:extLst>
          </p:nvPr>
        </p:nvGraphicFramePr>
        <p:xfrm>
          <a:off x="838200" y="2090507"/>
          <a:ext cx="6790055" cy="1219200"/>
        </p:xfrm>
        <a:graphic>
          <a:graphicData uri="http://schemas.openxmlformats.org/drawingml/2006/table">
            <a:tbl>
              <a:tblPr/>
              <a:tblGrid>
                <a:gridCol w="1532255">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1678</TotalTime>
  <Words>1968</Words>
  <Application>Microsoft Office PowerPoint</Application>
  <PresentationFormat>Widescreen</PresentationFormat>
  <Paragraphs>284</Paragraphs>
  <Slides>37</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Proxima Nova</vt:lpstr>
      <vt:lpstr>Cambria</vt:lpstr>
      <vt:lpstr>Arial</vt:lpstr>
      <vt:lpstr>Office Theme</vt:lpstr>
      <vt:lpstr>Aakash Goel https://www.linkedin.com/in/goelaakash123/</vt:lpstr>
      <vt:lpstr> Topics</vt:lpstr>
      <vt:lpstr>What is an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Using Sobel Operator (More Stable than Simple Difference)</vt:lpstr>
      <vt:lpstr>EXAMPLE – Naive Gradient Vs. Sobel</vt:lpstr>
      <vt:lpstr>EXAMPLE – Naive Gradient Vs. Sobel</vt:lpstr>
      <vt:lpstr>EXAMPLE – Naive Gradient Vs. Sobel</vt:lpstr>
      <vt:lpstr>Prewitt kernels</vt:lpstr>
      <vt:lpstr>Kirsch Compass Kernels</vt:lpstr>
      <vt:lpstr>Kirsch Compass Kernels</vt:lpstr>
      <vt:lpstr>Gradient and it’s Computation - Kirsch compass kernels</vt:lpstr>
      <vt:lpstr>Canny Edge Detection</vt:lpstr>
      <vt:lpstr>Line Fitting</vt:lpstr>
      <vt:lpstr>Difficulty in Line Fitting</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17</cp:revision>
  <dcterms:created xsi:type="dcterms:W3CDTF">2023-01-18T09:26:06Z</dcterms:created>
  <dcterms:modified xsi:type="dcterms:W3CDTF">2025-05-31T20:57:39Z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